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Roboto" panose="02000000000000000000" pitchFamily="2" charset="0"/>
      <p:regular r:id="rId10"/>
    </p:embeddedFont>
    <p:embeddedFont>
      <p:font typeface="Roboto Slab" pitchFamily="2" charset="0"/>
      <p:regular r:id="rId11"/>
    </p:embeddedFont>
    <p:embeddedFont>
      <p:font typeface="Roboto Slab Light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723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630555"/>
            <a:ext cx="5623798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7241" y="1667947"/>
            <a:ext cx="7569517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 step was understanding the data structure and quality.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7241" y="2277070"/>
            <a:ext cx="7569517" cy="2549485"/>
          </a:xfrm>
          <a:prstGeom prst="roundRect">
            <a:avLst>
              <a:gd name="adj" fmla="val 1324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0" y="2501979"/>
            <a:ext cx="674846" cy="674846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7769" y="2687598"/>
            <a:ext cx="303609" cy="3036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12150" y="3399830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Fields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12150" y="3885128"/>
            <a:ext cx="7119699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ID, Date, Product/Color, Area/Governorate, Platform, Order Status, Delivery Time, Price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787241" y="5049560"/>
            <a:ext cx="7569517" cy="2549485"/>
          </a:xfrm>
          <a:prstGeom prst="roundRect">
            <a:avLst>
              <a:gd name="adj" fmla="val 1324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150" y="5274469"/>
            <a:ext cx="674846" cy="674846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7769" y="5460087"/>
            <a:ext cx="303609" cy="30360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12150" y="6172319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Questions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>
            <a:off x="1012150" y="6657618"/>
            <a:ext cx="7119699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does each column represent? Are there missing values? Is the data logical?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699" y="864751"/>
            <a:ext cx="4812268" cy="573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Cleaning Process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2699" y="1661636"/>
            <a:ext cx="785860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After understanding the structure, began the cleaning phase to ensure data quality.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42699" y="2094547"/>
            <a:ext cx="183594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99" y="2383631"/>
            <a:ext cx="7858601" cy="228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699" y="2521148"/>
            <a:ext cx="2295406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Remove Duplicates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642699" y="2897267"/>
            <a:ext cx="785860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Eliminated repeated entries from the dataset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642699" y="3449241"/>
            <a:ext cx="183594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99" y="3719989"/>
            <a:ext cx="7858601" cy="228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42699" y="3875842"/>
            <a:ext cx="2506028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Handle Missing Values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642699" y="4251960"/>
            <a:ext cx="785860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Processed and addressed incomplete data points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642699" y="4803934"/>
            <a:ext cx="183594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4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99" y="5056346"/>
            <a:ext cx="7858601" cy="228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42699" y="5230535"/>
            <a:ext cx="2295406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Standardize Names</a:t>
            </a:r>
            <a:endParaRPr lang="en-US" sz="1800" dirty="0"/>
          </a:p>
        </p:txBody>
      </p:sp>
      <p:sp>
        <p:nvSpPr>
          <p:cNvPr id="16" name="Text 10"/>
          <p:cNvSpPr/>
          <p:nvPr/>
        </p:nvSpPr>
        <p:spPr>
          <a:xfrm>
            <a:off x="642699" y="5606653"/>
            <a:ext cx="785860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Unified governorate names, colors, and platform names</a:t>
            </a:r>
            <a:endParaRPr lang="en-US" sz="1400" dirty="0"/>
          </a:p>
        </p:txBody>
      </p:sp>
      <p:sp>
        <p:nvSpPr>
          <p:cNvPr id="17" name="Text 11"/>
          <p:cNvSpPr/>
          <p:nvPr/>
        </p:nvSpPr>
        <p:spPr>
          <a:xfrm>
            <a:off x="642699" y="6158627"/>
            <a:ext cx="183594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4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99" y="6392704"/>
            <a:ext cx="7858601" cy="2286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42699" y="6585228"/>
            <a:ext cx="2295406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Validate Data Types</a:t>
            </a:r>
            <a:endParaRPr lang="en-US" sz="1800" dirty="0"/>
          </a:p>
        </p:txBody>
      </p:sp>
      <p:sp>
        <p:nvSpPr>
          <p:cNvPr id="20" name="Text 13"/>
          <p:cNvSpPr/>
          <p:nvPr/>
        </p:nvSpPr>
        <p:spPr>
          <a:xfrm>
            <a:off x="642699" y="6961346"/>
            <a:ext cx="785860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Ensured prices are numbers and dates use Date format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40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Transformation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16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Created Calculations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97510"/>
            <a:ext cx="3978116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Calculated columns for analysis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performance indicators (KPIs)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Derived metrics from raw data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332928" y="5216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Computed Metrics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32928" y="5797510"/>
            <a:ext cx="3978116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Sales across all orders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number of orders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price per order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872067" y="5216366"/>
            <a:ext cx="3215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Organized by Categories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72067" y="5797510"/>
            <a:ext cx="3978116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Area/Governorate breakdown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Platform performance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 and delivery status</a:t>
            </a:r>
            <a:endParaRPr lang="en-US" sz="175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BFB708E-E86C-BA76-AC45-4BCBA63A892F}"/>
              </a:ext>
            </a:extLst>
          </p:cNvPr>
          <p:cNvSpPr/>
          <p:nvPr/>
        </p:nvSpPr>
        <p:spPr>
          <a:xfrm>
            <a:off x="12816518" y="7727795"/>
            <a:ext cx="1717288" cy="444079"/>
          </a:xfrm>
          <a:prstGeom prst="round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17414" y="791885"/>
            <a:ext cx="5818108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Performance Indicators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1217414" y="1707832"/>
            <a:ext cx="3950494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1,076,738</a:t>
            </a:r>
            <a:endParaRPr lang="en-US" sz="4550" dirty="0"/>
          </a:p>
        </p:txBody>
      </p:sp>
      <p:sp>
        <p:nvSpPr>
          <p:cNvPr id="4" name="Text 2"/>
          <p:cNvSpPr/>
          <p:nvPr/>
        </p:nvSpPr>
        <p:spPr>
          <a:xfrm>
            <a:off x="2087999" y="2482572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Total Sales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1217414" y="2841427"/>
            <a:ext cx="395049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EGP in revenue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5339953" y="1707832"/>
            <a:ext cx="3950494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51</a:t>
            </a:r>
            <a:endParaRPr lang="en-US" sz="4550" dirty="0"/>
          </a:p>
        </p:txBody>
      </p:sp>
      <p:sp>
        <p:nvSpPr>
          <p:cNvPr id="7" name="Text 5"/>
          <p:cNvSpPr/>
          <p:nvPr/>
        </p:nvSpPr>
        <p:spPr>
          <a:xfrm>
            <a:off x="6210538" y="2482572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Total Orders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339953" y="2841427"/>
            <a:ext cx="395049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Completed transactions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9462492" y="1707832"/>
            <a:ext cx="3950494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10,353</a:t>
            </a:r>
            <a:endParaRPr lang="en-US" sz="4550" dirty="0"/>
          </a:p>
        </p:txBody>
      </p:sp>
      <p:sp>
        <p:nvSpPr>
          <p:cNvPr id="10" name="Text 8"/>
          <p:cNvSpPr/>
          <p:nvPr/>
        </p:nvSpPr>
        <p:spPr>
          <a:xfrm>
            <a:off x="10333077" y="2482572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Average Price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462492" y="2841427"/>
            <a:ext cx="395049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EGP per order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1217414" y="3336265"/>
            <a:ext cx="12195572" cy="29647"/>
          </a:xfrm>
          <a:prstGeom prst="rect">
            <a:avLst/>
          </a:prstGeom>
          <a:solidFill>
            <a:srgbClr val="D6E5EF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217414" y="3572470"/>
            <a:ext cx="3091696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 &amp; Color Analysis</a:t>
            </a:r>
            <a:endParaRPr lang="en-US" sz="2050" dirty="0"/>
          </a:p>
        </p:txBody>
      </p:sp>
      <p:sp>
        <p:nvSpPr>
          <p:cNvPr id="14" name="Shape 12"/>
          <p:cNvSpPr/>
          <p:nvPr/>
        </p:nvSpPr>
        <p:spPr>
          <a:xfrm>
            <a:off x="1217414" y="4110395"/>
            <a:ext cx="6028968" cy="1009531"/>
          </a:xfrm>
          <a:prstGeom prst="roundRect">
            <a:avLst>
              <a:gd name="adj" fmla="val 2626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416963" y="4309943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Best Color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1416963" y="4668798"/>
            <a:ext cx="5629870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Black is the top-selling color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7384018" y="4110395"/>
            <a:ext cx="6028968" cy="1009531"/>
          </a:xfrm>
          <a:prstGeom prst="roundRect">
            <a:avLst>
              <a:gd name="adj" fmla="val 2626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583567" y="4309943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Best Seller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583567" y="4668798"/>
            <a:ext cx="5629870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Bed has highest demand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1217414" y="5326499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Orders by Area</a:t>
            </a:r>
            <a:endParaRPr lang="en-US" sz="205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414" y="5958245"/>
            <a:ext cx="88344" cy="88344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1443395" y="5864423"/>
            <a:ext cx="2850475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Cairo leads in order volume</a:t>
            </a:r>
            <a:endParaRPr lang="en-US" sz="1700" dirty="0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953" y="5958245"/>
            <a:ext cx="88344" cy="88344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5565934" y="5864423"/>
            <a:ext cx="3724513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Giza, Alexandria, and North Coast</a:t>
            </a:r>
            <a:endParaRPr lang="en-US" sz="1700" dirty="0"/>
          </a:p>
        </p:txBody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492" y="5958245"/>
            <a:ext cx="88344" cy="88344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9688473" y="5864423"/>
            <a:ext cx="3724513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Opportunity to improve delivery efficiency</a:t>
            </a:r>
            <a:endParaRPr lang="en-US" sz="1700" dirty="0"/>
          </a:p>
        </p:txBody>
      </p:sp>
      <p:sp>
        <p:nvSpPr>
          <p:cNvPr id="27" name="Text 22"/>
          <p:cNvSpPr/>
          <p:nvPr/>
        </p:nvSpPr>
        <p:spPr>
          <a:xfrm>
            <a:off x="1217414" y="6623447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Sales by Platform</a:t>
            </a:r>
            <a:endParaRPr lang="en-US" sz="2050" dirty="0"/>
          </a:p>
        </p:txBody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414" y="7255193"/>
            <a:ext cx="88344" cy="88344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1443395" y="7161371"/>
            <a:ext cx="3780949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Homesmart is the top sales platform</a:t>
            </a:r>
            <a:endParaRPr lang="en-US" sz="1700" dirty="0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163" y="7255193"/>
            <a:ext cx="88344" cy="88344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27144" y="7161371"/>
            <a:ext cx="3968829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Focus on improving weaker platforms</a:t>
            </a:r>
            <a:endParaRPr lang="en-US" sz="17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E200AAD-1E85-6CE2-67A8-734C02502F8E}"/>
              </a:ext>
            </a:extLst>
          </p:cNvPr>
          <p:cNvSpPr/>
          <p:nvPr/>
        </p:nvSpPr>
        <p:spPr>
          <a:xfrm>
            <a:off x="12816518" y="7727795"/>
            <a:ext cx="1717288" cy="444079"/>
          </a:xfrm>
          <a:prstGeom prst="round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9610"/>
            <a:ext cx="58203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Delivery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536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Delivery Status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45807"/>
            <a:ext cx="8284131" cy="438173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235160" y="705802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C3C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522934" y="7058025"/>
            <a:ext cx="93059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Delivered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354235" y="705802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877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642009" y="7058025"/>
            <a:ext cx="87534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Rejected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418064" y="705802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7BB4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705838" y="7058025"/>
            <a:ext cx="90916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Returned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638943" y="310741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On-Time Delivery</a:t>
            </a:r>
            <a:endParaRPr lang="en-US" sz="26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3" y="3787854"/>
            <a:ext cx="4205168" cy="2097524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10535126" y="591585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C3C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10822900" y="5915858"/>
            <a:ext cx="84236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 Time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11817668" y="591585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595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12105442" y="5915858"/>
            <a:ext cx="43981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Late</a:t>
            </a:r>
            <a:endParaRPr lang="en-US" sz="17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E0FC11D-FE7D-1706-E6B3-5BCC0C6C72E8}"/>
              </a:ext>
            </a:extLst>
          </p:cNvPr>
          <p:cNvSpPr/>
          <p:nvPr/>
        </p:nvSpPr>
        <p:spPr>
          <a:xfrm>
            <a:off x="12816518" y="7727795"/>
            <a:ext cx="1717288" cy="444079"/>
          </a:xfrm>
          <a:prstGeom prst="round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1794"/>
            <a:ext cx="70581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 Design Choices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190" y="207073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30653" y="2070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Dark Theme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130653" y="2561153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calm, professional colors for visual comfort and reduced eye strain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0190" y="374058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30653" y="3740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KPI Cards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130653" y="4231005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Displayed key metrics in cards for quick executive visibility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0190" y="504753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30653" y="5047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Bar Charts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130653" y="5537954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for comparative analysis across categories and dimensions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80190" y="6354485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30653" y="63544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Pie Charts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130653" y="6844903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Displayed proportions and percentage distributions effectively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76072CE-AF07-5E88-DD83-DFB9B0EB0BD5}"/>
              </a:ext>
            </a:extLst>
          </p:cNvPr>
          <p:cNvSpPr/>
          <p:nvPr/>
        </p:nvSpPr>
        <p:spPr>
          <a:xfrm>
            <a:off x="12816518" y="7727795"/>
            <a:ext cx="1717288" cy="444079"/>
          </a:xfrm>
          <a:prstGeom prst="round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388" y="1019294"/>
            <a:ext cx="7526774" cy="591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Insights &amp; Recommendations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48388" y="1847017"/>
            <a:ext cx="7820025" cy="2769037"/>
          </a:xfrm>
          <a:prstGeom prst="roundRect">
            <a:avLst>
              <a:gd name="adj" fmla="val 1025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337459" y="2036088"/>
            <a:ext cx="567452" cy="567452"/>
          </a:xfrm>
          <a:prstGeom prst="roundRect">
            <a:avLst>
              <a:gd name="adj" fmla="val 16112527"/>
            </a:avLst>
          </a:prstGeom>
          <a:solidFill>
            <a:srgbClr val="66A8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3550" y="2192060"/>
            <a:ext cx="255270" cy="2552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37459" y="2761298"/>
            <a:ext cx="2364581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Focus Areas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337459" y="3151465"/>
            <a:ext cx="7441883" cy="1110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Top-selling products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Black color variants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Cairo market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Homesmart platform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6148388" y="4608477"/>
            <a:ext cx="7820025" cy="2436376"/>
          </a:xfrm>
          <a:prstGeom prst="roundRect">
            <a:avLst>
              <a:gd name="adj" fmla="val 1165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337459" y="4797548"/>
            <a:ext cx="567452" cy="567452"/>
          </a:xfrm>
          <a:prstGeom prst="roundRect">
            <a:avLst>
              <a:gd name="adj" fmla="val 16112527"/>
            </a:avLst>
          </a:prstGeom>
          <a:solidFill>
            <a:srgbClr val="66A8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3550" y="4953520"/>
            <a:ext cx="255270" cy="25527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37459" y="5522757"/>
            <a:ext cx="3094911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Improvement Opportunities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6337459" y="5912925"/>
            <a:ext cx="7441883" cy="83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 rejection reasons (19%)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late deliveries (5%)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Boost weaker platforms</a:t>
            </a:r>
            <a:endParaRPr lang="en-US" sz="14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8F601DB-751B-CD89-7156-F1EA8203ADAE}"/>
              </a:ext>
            </a:extLst>
          </p:cNvPr>
          <p:cNvSpPr/>
          <p:nvPr/>
        </p:nvSpPr>
        <p:spPr>
          <a:xfrm>
            <a:off x="12816518" y="7727795"/>
            <a:ext cx="1717288" cy="444079"/>
          </a:xfrm>
          <a:prstGeom prst="round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330</Words>
  <Application>Microsoft Office PowerPoint</Application>
  <PresentationFormat>Custom</PresentationFormat>
  <Paragraphs>89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Roboto</vt:lpstr>
      <vt:lpstr>Arial</vt:lpstr>
      <vt:lpstr>Roboto Slab</vt:lpstr>
      <vt:lpstr>Roboto Slab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Ahmed Wael</cp:lastModifiedBy>
  <cp:revision>3</cp:revision>
  <dcterms:created xsi:type="dcterms:W3CDTF">2026-02-01T08:21:03Z</dcterms:created>
  <dcterms:modified xsi:type="dcterms:W3CDTF">2026-02-01T08:46:20Z</dcterms:modified>
</cp:coreProperties>
</file>